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386" r:id="rId3"/>
    <p:sldId id="409" r:id="rId4"/>
    <p:sldId id="410" r:id="rId5"/>
    <p:sldId id="414" r:id="rId6"/>
    <p:sldId id="411" r:id="rId7"/>
    <p:sldId id="412" r:id="rId8"/>
    <p:sldId id="417" r:id="rId9"/>
    <p:sldId id="415" r:id="rId10"/>
    <p:sldId id="418" r:id="rId11"/>
    <p:sldId id="419" r:id="rId12"/>
    <p:sldId id="425" r:id="rId13"/>
    <p:sldId id="423" r:id="rId14"/>
    <p:sldId id="426" r:id="rId15"/>
    <p:sldId id="421" r:id="rId16"/>
    <p:sldId id="422" r:id="rId17"/>
    <p:sldId id="427" r:id="rId18"/>
    <p:sldId id="428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1020" autoAdjust="0"/>
  </p:normalViewPr>
  <p:slideViewPr>
    <p:cSldViewPr>
      <p:cViewPr varScale="1">
        <p:scale>
          <a:sx n="116" d="100"/>
          <a:sy n="116" d="100"/>
        </p:scale>
        <p:origin x="20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15/03/22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15/03/22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A9F0-15F3-43FD-A34E-DB71226D0F5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1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630616" cy="1080119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9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224736" cy="1800200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97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80000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608512"/>
          </a:xfrm>
        </p:spPr>
        <p:txBody>
          <a:bodyPr/>
          <a:lstStyle>
            <a:lvl2pPr>
              <a:defRPr>
                <a:solidFill>
                  <a:srgbClr val="000090"/>
                </a:solidFill>
              </a:defRPr>
            </a:lvl2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  <a:t>Girotto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  <a:t>-Zorzi, </a:t>
            </a:r>
            <a:r>
              <a:rPr kumimoji="0" lang="it-IT" sz="1200" b="0" i="1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  <a:t>Manuale</a:t>
            </a:r>
            <a:r>
              <a:rPr lang="it-IT" sz="1200" i="1" dirty="0">
                <a:solidFill>
                  <a:srgbClr val="000090"/>
                </a:solidFill>
              </a:rPr>
              <a:t> di psicologia generale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  <a:t>, Il Mulino, 2016</a:t>
            </a:r>
            <a:b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  <a:t>Capitolo ottavo, </a:t>
            </a:r>
            <a:r>
              <a:rPr kumimoji="0" lang="it-IT" sz="1200" b="0" i="1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</a:rPr>
              <a:t>Memoria semantica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rgbClr val="0000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558608" cy="1008111"/>
          </a:xfrm>
        </p:spPr>
        <p:txBody>
          <a:bodyPr/>
          <a:lstStyle/>
          <a:p>
            <a:r>
              <a:rPr lang="it-IT" dirty="0"/>
              <a:t>Capitolo ottavo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336704" cy="1008112"/>
          </a:xfrm>
        </p:spPr>
        <p:txBody>
          <a:bodyPr/>
          <a:lstStyle/>
          <a:p>
            <a:r>
              <a:rPr lang="it-IT" dirty="0"/>
              <a:t>Memoria semantica e categorizzazione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struttura gerarchica delle categorie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608512"/>
          </a:xfrm>
        </p:spPr>
        <p:txBody>
          <a:bodyPr>
            <a:normAutofit/>
          </a:bodyPr>
          <a:lstStyle/>
          <a:p>
            <a:r>
              <a:rPr lang="it-IT" altLang="it-IT" dirty="0">
                <a:cs typeface="Arial" charset="0"/>
              </a:rPr>
              <a:t>Le categorie si strutturano su base gerarchica in funzione dell</a:t>
            </a:r>
            <a:r>
              <a:rPr lang="it-IT" altLang="ja-JP" dirty="0">
                <a:latin typeface="Arial"/>
                <a:cs typeface="Arial" charset="0"/>
              </a:rPr>
              <a:t>’i</a:t>
            </a:r>
            <a:r>
              <a:rPr lang="it-IT" altLang="it-IT" dirty="0">
                <a:cs typeface="Arial" charset="0"/>
              </a:rPr>
              <a:t>nclusione di classe (organizzazione verticale)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Le proprietà sono rappresentate solo una volta, al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livello più alto </a:t>
            </a:r>
            <a:r>
              <a:rPr lang="it-IT" altLang="it-IT" dirty="0">
                <a:cs typeface="Arial" charset="0"/>
              </a:rPr>
              <a:t>possibile della gerarchia e vengono recuperate se necessario mediante processi inferenziali (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principio di economia cognitiva</a:t>
            </a:r>
            <a:r>
              <a:rPr lang="it-IT" altLang="it-IT" dirty="0">
                <a:cs typeface="Arial" charset="0"/>
              </a:rPr>
              <a:t>)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I diversi livelli hanno diversa </a:t>
            </a:r>
            <a:r>
              <a:rPr lang="it-IT" altLang="it-IT" i="1" dirty="0">
                <a:cs typeface="Arial" charset="0"/>
              </a:rPr>
              <a:t>salienza cognitiva</a:t>
            </a:r>
            <a:endParaRPr lang="it-IT" altLang="it-IT" i="1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3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4968552"/>
          </a:xfrm>
        </p:spPr>
        <p:txBody>
          <a:bodyPr>
            <a:normAutofit lnSpcReduction="10000"/>
          </a:bodyPr>
          <a:lstStyle/>
          <a:p>
            <a:r>
              <a:rPr lang="it-IT" altLang="it-IT" dirty="0">
                <a:cs typeface="Arial" charset="0"/>
              </a:rPr>
              <a:t>Il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livello di base</a:t>
            </a:r>
            <a:r>
              <a:rPr lang="it-IT" altLang="it-IT" i="1" dirty="0">
                <a:solidFill>
                  <a:schemeClr val="hlink"/>
                </a:solidFill>
                <a:cs typeface="Arial" charset="0"/>
              </a:rPr>
              <a:t> </a:t>
            </a:r>
            <a:r>
              <a:rPr lang="it-IT" altLang="it-IT" dirty="0">
                <a:cs typeface="Arial" charset="0"/>
              </a:rPr>
              <a:t>è quello in cui vengono rappresentati gli attributi più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distintivi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dirty="0"/>
              <a:t>Le ricerche empiriche mostrano che il livello di base è quello che:</a:t>
            </a:r>
          </a:p>
          <a:p>
            <a:endParaRPr lang="it-IT" dirty="0"/>
          </a:p>
          <a:p>
            <a:pPr marL="457200" indent="-457200">
              <a:buFont typeface="Wingdings" charset="2"/>
              <a:buChar char="§"/>
            </a:pPr>
            <a:r>
              <a:rPr lang="it-IT" dirty="0"/>
              <a:t>gli adulti usano </a:t>
            </a:r>
            <a:r>
              <a:rPr lang="it-IT" i="1" dirty="0"/>
              <a:t>spontaneamente</a:t>
            </a:r>
            <a:r>
              <a:rPr lang="it-IT" dirty="0"/>
              <a:t> nelle loro descrizioni </a:t>
            </a:r>
          </a:p>
          <a:p>
            <a:pPr marL="457200" indent="-457200">
              <a:buFont typeface="Wingdings" charset="2"/>
              <a:buChar char="§"/>
            </a:pPr>
            <a:r>
              <a:rPr lang="it-IT" dirty="0"/>
              <a:t>è associato a </a:t>
            </a:r>
            <a:r>
              <a:rPr lang="it-IT" i="1" dirty="0"/>
              <a:t>tempi di risposta più veloci </a:t>
            </a:r>
            <a:r>
              <a:rPr lang="it-IT" dirty="0"/>
              <a:t>in compiti in cui bisogna dire se una frase è vera o falsa e in compiti di denominazione</a:t>
            </a:r>
          </a:p>
          <a:p>
            <a:pPr marL="457200" indent="-457200">
              <a:buFont typeface="Wingdings" charset="2"/>
              <a:buChar char="§"/>
            </a:pPr>
            <a:r>
              <a:rPr lang="it-IT" dirty="0"/>
              <a:t>corrisponde al livello più alto rispetto al quale è possibile formarsi un’</a:t>
            </a:r>
            <a:r>
              <a:rPr lang="it-IT" i="1" dirty="0"/>
              <a:t>immagine «concreta»</a:t>
            </a:r>
            <a:r>
              <a:rPr lang="it-IT" dirty="0"/>
              <a:t> della categoria</a:t>
            </a:r>
          </a:p>
          <a:p>
            <a:pPr marL="457200" indent="-457200">
              <a:buFont typeface="Wingdings" charset="2"/>
              <a:buChar char="§"/>
            </a:pPr>
            <a:r>
              <a:rPr lang="it-IT" dirty="0"/>
              <a:t>è </a:t>
            </a:r>
            <a:r>
              <a:rPr lang="it-IT" i="1" dirty="0"/>
              <a:t>acquisito per primo </a:t>
            </a:r>
            <a:r>
              <a:rPr lang="it-IT" dirty="0"/>
              <a:t>quando i bambini imparano a parlare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16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752528"/>
          </a:xfrm>
        </p:spPr>
        <p:txBody>
          <a:bodyPr/>
          <a:lstStyle/>
          <a:p>
            <a:r>
              <a:rPr lang="it-IT" altLang="it-IT" dirty="0"/>
              <a:t>Quali sono i </a:t>
            </a:r>
            <a:r>
              <a:rPr lang="it-IT" altLang="it-IT" i="1" dirty="0"/>
              <a:t>meccanismi alla base della interconnessione tra i diversi livelli</a:t>
            </a:r>
            <a:r>
              <a:rPr lang="it-IT" altLang="it-IT" dirty="0"/>
              <a:t>?</a:t>
            </a:r>
          </a:p>
          <a:p>
            <a:endParaRPr lang="it-IT" altLang="it-IT" dirty="0"/>
          </a:p>
          <a:p>
            <a:r>
              <a:rPr lang="it-IT" altLang="it-IT" i="1" dirty="0">
                <a:solidFill>
                  <a:srgbClr val="800000"/>
                </a:solidFill>
              </a:rPr>
              <a:t>Principio della diffusione dell’attivazione</a:t>
            </a:r>
            <a:r>
              <a:rPr lang="it-IT" altLang="it-IT" dirty="0"/>
              <a:t>: quando un nodo concettuale viene attivato l’attivazione si propaga agli altri nodi in funzione del tempo e della vicinanza</a:t>
            </a:r>
          </a:p>
          <a:p>
            <a:endParaRPr lang="it-IT" altLang="it-IT" dirty="0"/>
          </a:p>
          <a:p>
            <a:r>
              <a:rPr lang="it-IT" altLang="it-IT" dirty="0"/>
              <a:t>Questo meccanismo permette di spiegare il fenomeno del </a:t>
            </a:r>
            <a:r>
              <a:rPr lang="it-IT" altLang="it-IT" i="1" dirty="0" err="1"/>
              <a:t>priming</a:t>
            </a:r>
            <a:endParaRPr lang="it-IT" alt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59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struttura interna delle categorie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608512"/>
          </a:xfrm>
        </p:spPr>
        <p:txBody>
          <a:bodyPr>
            <a:normAutofit/>
          </a:bodyPr>
          <a:lstStyle/>
          <a:p>
            <a:r>
              <a:rPr lang="it-IT" dirty="0"/>
              <a:t>Quali sono le proprietà della struttura interna delle categorie (organizzazione orizzontale)?</a:t>
            </a:r>
          </a:p>
          <a:p>
            <a:endParaRPr lang="it-IT" dirty="0"/>
          </a:p>
          <a:p>
            <a:r>
              <a:rPr lang="it-IT" altLang="it-IT" dirty="0"/>
              <a:t>Concezione tradizionale: ciascuna categoria è </a:t>
            </a:r>
            <a:r>
              <a:rPr lang="it-IT" altLang="it-IT" i="1" dirty="0"/>
              <a:t>definita in maniera univoca </a:t>
            </a:r>
            <a:r>
              <a:rPr lang="it-IT" altLang="it-IT" dirty="0"/>
              <a:t>da un insieme di caratteristiche </a:t>
            </a:r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Per es.: un oggetto è un quadrato se e solo se è una figura geometrica piana con 4 lati e 4 angoli uguali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74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752528"/>
          </a:xfrm>
        </p:spPr>
        <p:txBody>
          <a:bodyPr>
            <a:normAutofit/>
          </a:bodyPr>
          <a:lstStyle/>
          <a:p>
            <a:r>
              <a:rPr lang="it-IT" altLang="it-IT" dirty="0"/>
              <a:t>Secondo E. </a:t>
            </a:r>
            <a:r>
              <a:rPr lang="it-IT" altLang="it-IT" dirty="0" err="1"/>
              <a:t>Rosch</a:t>
            </a:r>
            <a:r>
              <a:rPr lang="it-IT" altLang="it-IT" dirty="0"/>
              <a:t> le categorie semantiche hanno una </a:t>
            </a:r>
            <a:r>
              <a:rPr lang="it-IT" altLang="it-IT" i="1" dirty="0">
                <a:solidFill>
                  <a:srgbClr val="800000"/>
                </a:solidFill>
              </a:rPr>
              <a:t>struttura sfuocata</a:t>
            </a:r>
          </a:p>
          <a:p>
            <a:endParaRPr lang="it-IT" altLang="it-IT" i="1" dirty="0">
              <a:solidFill>
                <a:srgbClr val="800000"/>
              </a:solidFill>
            </a:endParaRPr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L’appartenenza a una categoria è basata sul </a:t>
            </a:r>
            <a:r>
              <a:rPr lang="it-IT" altLang="it-IT" i="1" dirty="0"/>
              <a:t>possedere in grado diverso</a:t>
            </a:r>
            <a:r>
              <a:rPr lang="it-IT" altLang="it-IT" dirty="0"/>
              <a:t> alcune delle caratteristiche possedute da altri membri della categoria</a:t>
            </a:r>
          </a:p>
          <a:p>
            <a:pPr marL="342900" indent="-342900">
              <a:buFont typeface="Wingdings" charset="2"/>
              <a:buChar char="§"/>
            </a:pPr>
            <a:r>
              <a:rPr lang="it-IT" dirty="0"/>
              <a:t>Perciò gli esemplari delle categorie non hanno tutti lo stesso grado di appartenenza</a:t>
            </a:r>
          </a:p>
          <a:p>
            <a:pPr marL="342900" indent="-342900">
              <a:buFont typeface="Wingdings" charset="2"/>
              <a:buChar char="§"/>
            </a:pPr>
            <a:r>
              <a:rPr lang="it-IT" dirty="0"/>
              <a:t>Vi sono </a:t>
            </a:r>
            <a:r>
              <a:rPr lang="it-IT" i="1" dirty="0"/>
              <a:t>elementi centrali </a:t>
            </a:r>
            <a:r>
              <a:rPr lang="it-IT" dirty="0"/>
              <a:t>(che condividono molti attributi con gli esemplari della categoria e pochi attributi con esemplari di altre categorie) ed </a:t>
            </a:r>
            <a:r>
              <a:rPr lang="it-IT" i="1" dirty="0"/>
              <a:t>elementi periferici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559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608512"/>
          </a:xfrm>
        </p:spPr>
        <p:txBody>
          <a:bodyPr/>
          <a:lstStyle/>
          <a:p>
            <a:r>
              <a:rPr lang="it-IT" altLang="it-IT" dirty="0"/>
              <a:t>Se le categorie semantiche hanno una struttura sfuocata</a:t>
            </a:r>
            <a:r>
              <a:rPr lang="it-IT" dirty="0"/>
              <a:t>, come può darsi una rappresentazione univoca delle categorie?</a:t>
            </a:r>
          </a:p>
          <a:p>
            <a:endParaRPr lang="it-IT" altLang="it-IT" dirty="0"/>
          </a:p>
          <a:p>
            <a:r>
              <a:rPr lang="it-IT" altLang="it-IT" i="1" dirty="0">
                <a:solidFill>
                  <a:srgbClr val="800000"/>
                </a:solidFill>
              </a:rPr>
              <a:t>Prototipi</a:t>
            </a:r>
          </a:p>
          <a:p>
            <a:endParaRPr lang="it-IT" altLang="it-IT" i="1" dirty="0"/>
          </a:p>
          <a:p>
            <a:r>
              <a:rPr lang="it-IT" altLang="it-IT" dirty="0"/>
              <a:t>Una proposta è la nozione di </a:t>
            </a:r>
            <a:r>
              <a:rPr lang="it-IT" altLang="it-IT" i="1" dirty="0">
                <a:solidFill>
                  <a:srgbClr val="800000"/>
                </a:solidFill>
              </a:rPr>
              <a:t>prototipo</a:t>
            </a:r>
            <a:r>
              <a:rPr lang="it-IT" altLang="it-IT" dirty="0"/>
              <a:t>: un membro (anche ideale) della categoria che possiede il valore </a:t>
            </a:r>
            <a:r>
              <a:rPr lang="it-IT" altLang="it-IT" dirty="0">
                <a:latin typeface="Arial"/>
              </a:rPr>
              <a:t>«m</a:t>
            </a:r>
            <a:r>
              <a:rPr lang="it-IT" altLang="it-IT" dirty="0"/>
              <a:t>edio</a:t>
            </a:r>
            <a:r>
              <a:rPr lang="it-IT" altLang="ja-JP" dirty="0">
                <a:latin typeface="Arial"/>
              </a:rPr>
              <a:t>»</a:t>
            </a:r>
            <a:r>
              <a:rPr lang="it-IT" altLang="it-IT" dirty="0"/>
              <a:t> sulla maggior parte delle caratteristiche dei membri della categoria</a:t>
            </a:r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Il prototipo è l’esemplare «migliore» della categoria: funge da punto di riferimento per gli altri esemplari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94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608512"/>
          </a:xfrm>
        </p:spPr>
        <p:txBody>
          <a:bodyPr>
            <a:normAutofit/>
          </a:bodyPr>
          <a:lstStyle/>
          <a:p>
            <a:r>
              <a:rPr lang="it-IT" i="1" dirty="0">
                <a:solidFill>
                  <a:srgbClr val="800000"/>
                </a:solidFill>
              </a:rPr>
              <a:t>Nucleo concettuale e funzione di identificazione</a:t>
            </a:r>
          </a:p>
          <a:p>
            <a:endParaRPr lang="it-IT" dirty="0"/>
          </a:p>
          <a:p>
            <a:r>
              <a:rPr lang="it-IT" dirty="0"/>
              <a:t>Una seconda proposta è che le categorie sono rappresentate sulla base di un duplice meccanismo, un nucleo concettuale e una funzione di identificazione </a:t>
            </a:r>
          </a:p>
          <a:p>
            <a:endParaRPr lang="it-IT" altLang="it-IT" dirty="0"/>
          </a:p>
          <a:p>
            <a:r>
              <a:rPr lang="it-IT" altLang="it-IT" i="1" dirty="0">
                <a:solidFill>
                  <a:srgbClr val="800000"/>
                </a:solidFill>
              </a:rPr>
              <a:t>Nucleo concettuale</a:t>
            </a:r>
            <a:r>
              <a:rPr lang="it-IT" altLang="it-IT" i="1" dirty="0"/>
              <a:t> </a:t>
            </a:r>
            <a:r>
              <a:rPr lang="it-IT" altLang="it-IT" dirty="0"/>
              <a:t>= </a:t>
            </a:r>
            <a:r>
              <a:rPr lang="it-IT" dirty="0"/>
              <a:t>insieme dei criteri necessari e sufficienti che determinano l’appartenenza categoriale</a:t>
            </a:r>
            <a:endParaRPr lang="it-IT" alt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16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608512"/>
          </a:xfrm>
        </p:spPr>
        <p:txBody>
          <a:bodyPr/>
          <a:lstStyle/>
          <a:p>
            <a:r>
              <a:rPr lang="it-IT" altLang="it-IT" i="1" dirty="0">
                <a:solidFill>
                  <a:srgbClr val="800000"/>
                </a:solidFill>
              </a:rPr>
              <a:t>Funzione di identificazione</a:t>
            </a:r>
            <a:r>
              <a:rPr lang="it-IT" altLang="it-IT" b="1" dirty="0">
                <a:solidFill>
                  <a:srgbClr val="800000"/>
                </a:solidFill>
              </a:rPr>
              <a:t> </a:t>
            </a:r>
            <a:r>
              <a:rPr lang="it-IT" altLang="it-IT" dirty="0"/>
              <a:t>= insieme delle procedure che permettono di attribuire su base probabilistica un certo elemento a una certa categoria</a:t>
            </a:r>
            <a:endParaRPr lang="it-IT" altLang="it-IT" i="1" dirty="0">
              <a:solidFill>
                <a:srgbClr val="800000"/>
              </a:solidFill>
            </a:endParaRPr>
          </a:p>
          <a:p>
            <a:endParaRPr lang="it-IT" altLang="it-IT" dirty="0"/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Quanto più la funzione di identificazione rileva attributi condivisi tanto maggiore è la facilità e la velocità con cui un elemento è attribuito a una categoria</a:t>
            </a:r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Quanto meno condivisi sono gli attributi più difficile e lento sarà il processo di categorizzazione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70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432048"/>
          </a:xfrm>
        </p:spPr>
        <p:txBody>
          <a:bodyPr/>
          <a:lstStyle/>
          <a:p>
            <a:r>
              <a:rPr lang="it-IT" dirty="0"/>
              <a:t>Disturbi neuropsicologici</a:t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08512"/>
          </a:xfrm>
        </p:spPr>
        <p:txBody>
          <a:bodyPr/>
          <a:lstStyle/>
          <a:p>
            <a:r>
              <a:rPr lang="it-IT" altLang="it-IT" dirty="0"/>
              <a:t>Vi sono lesioni cerebrali che producono disturbi neuropsicologici specifici per categorie (o per classi di categorie)</a:t>
            </a:r>
          </a:p>
          <a:p>
            <a:endParaRPr lang="it-IT" altLang="it-IT" b="1" dirty="0">
              <a:solidFill>
                <a:schemeClr val="hlink"/>
              </a:solidFill>
            </a:endParaRPr>
          </a:p>
          <a:p>
            <a:r>
              <a:rPr lang="it-IT" altLang="it-IT" i="1" dirty="0">
                <a:solidFill>
                  <a:srgbClr val="800000"/>
                </a:solidFill>
              </a:rPr>
              <a:t>Doppia dissociazione</a:t>
            </a:r>
            <a:r>
              <a:rPr lang="it-IT" altLang="it-IT" dirty="0"/>
              <a:t>: alcuni pazienti hanno difficoltà con la categoria A ma non con la categoria B, per altri pazienti vale l’inverso</a:t>
            </a:r>
          </a:p>
          <a:p>
            <a:r>
              <a:rPr lang="it-IT" altLang="it-IT" dirty="0"/>
              <a:t>Per es., alcuni pazienti con lesioni cerebrali forniscono definizioni adeguate per termini con referenti concreti ma non per termini astratti; altri pazienti presentano lo schema opposto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80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Memoria semantica e memoria episodica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464496"/>
          </a:xfrm>
        </p:spPr>
        <p:txBody>
          <a:bodyPr>
            <a:normAutofit/>
          </a:bodyPr>
          <a:lstStyle/>
          <a:p>
            <a:r>
              <a:rPr lang="it-IT" altLang="it-IT" dirty="0">
                <a:cs typeface="Arial" charset="0"/>
              </a:rPr>
              <a:t>La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memoria episodica</a:t>
            </a:r>
            <a:r>
              <a:rPr lang="it-IT" altLang="it-IT" i="1" dirty="0">
                <a:cs typeface="Arial" charset="0"/>
              </a:rPr>
              <a:t> </a:t>
            </a:r>
            <a:r>
              <a:rPr lang="it-IT" altLang="it-IT" dirty="0">
                <a:cs typeface="Arial" charset="0"/>
              </a:rPr>
              <a:t>è la rappresentazione di specifici riferimenti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spazio-temporali e personali</a:t>
            </a:r>
            <a:endParaRPr lang="it-IT" altLang="it-IT" dirty="0">
              <a:cs typeface="Arial" charset="0"/>
            </a:endParaRP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La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memoria semantica</a:t>
            </a:r>
            <a:r>
              <a:rPr lang="it-IT" altLang="it-IT" b="1" dirty="0">
                <a:solidFill>
                  <a:srgbClr val="800000"/>
                </a:solidFill>
                <a:cs typeface="Arial" charset="0"/>
              </a:rPr>
              <a:t> </a:t>
            </a:r>
            <a:r>
              <a:rPr lang="it-IT" altLang="it-IT" dirty="0">
                <a:cs typeface="Arial" charset="0"/>
              </a:rPr>
              <a:t>è la rappresentazione di informazioni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astratte</a:t>
            </a:r>
            <a:r>
              <a:rPr lang="it-IT" altLang="it-IT" i="1" dirty="0">
                <a:cs typeface="Arial" charset="0"/>
              </a:rPr>
              <a:t> </a:t>
            </a:r>
            <a:r>
              <a:rPr lang="it-IT" altLang="it-IT" dirty="0">
                <a:cs typeface="Arial" charset="0"/>
              </a:rPr>
              <a:t>e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generali</a:t>
            </a:r>
            <a:r>
              <a:rPr lang="it-IT" altLang="it-IT" dirty="0">
                <a:cs typeface="Arial" charset="0"/>
              </a:rPr>
              <a:t>, linguistico-simboliche ma anche non linguistiche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La distinzione tra memoria episodica e memoria semantica si riflette linguisticamente nella distinzione tra </a:t>
            </a:r>
            <a:r>
              <a:rPr lang="it-IT" altLang="it-IT" i="1" dirty="0">
                <a:cs typeface="Arial" charset="0"/>
              </a:rPr>
              <a:t>ricordare </a:t>
            </a:r>
            <a:r>
              <a:rPr lang="it-IT" altLang="it-IT" dirty="0">
                <a:cs typeface="Arial" charset="0"/>
              </a:rPr>
              <a:t>e </a:t>
            </a:r>
            <a:r>
              <a:rPr lang="it-IT" altLang="it-IT" i="1" dirty="0">
                <a:cs typeface="Arial" charset="0"/>
              </a:rPr>
              <a:t>sapere</a:t>
            </a:r>
            <a:endParaRPr lang="it-IT" altLang="it-IT" i="1" dirty="0"/>
          </a:p>
          <a:p>
            <a:pPr lvl="2" indent="0">
              <a:buNone/>
            </a:pPr>
            <a:endParaRPr lang="it-IT" alt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7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contenuto della memoria semantica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608512"/>
          </a:xfrm>
        </p:spPr>
        <p:txBody>
          <a:bodyPr>
            <a:normAutofit/>
          </a:bodyPr>
          <a:lstStyle/>
          <a:p>
            <a:r>
              <a:rPr lang="it-IT" altLang="it-IT" dirty="0">
                <a:cs typeface="Arial" charset="0"/>
              </a:rPr>
              <a:t>La memoria semantica </a:t>
            </a:r>
            <a:r>
              <a:rPr lang="it-IT" dirty="0"/>
              <a:t>è basata sul </a:t>
            </a:r>
            <a:r>
              <a:rPr lang="it-IT" i="1" dirty="0">
                <a:solidFill>
                  <a:srgbClr val="800000"/>
                </a:solidFill>
              </a:rPr>
              <a:t>repertorio di concetti </a:t>
            </a:r>
            <a:r>
              <a:rPr lang="it-IT" dirty="0"/>
              <a:t>posseduti da una persona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Essa è la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base di conoscenze </a:t>
            </a:r>
            <a:r>
              <a:rPr lang="it-IT" altLang="it-IT" dirty="0">
                <a:cs typeface="Arial" charset="0"/>
              </a:rPr>
              <a:t>che ci permette di agire in modo funzionale nel mondo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Le conoscenze relative ai concetti includono:</a:t>
            </a:r>
          </a:p>
          <a:p>
            <a:pPr marL="457200" indent="-457200">
              <a:buFont typeface="Wingdings" charset="2"/>
              <a:buChar char="§"/>
            </a:pPr>
            <a:r>
              <a:rPr lang="it-IT" altLang="it-IT" dirty="0">
                <a:cs typeface="Arial" charset="0"/>
              </a:rPr>
              <a:t>informazioni sulla </a:t>
            </a:r>
            <a:r>
              <a:rPr lang="it-IT" altLang="it-IT" i="1" dirty="0">
                <a:cs typeface="Arial" charset="0"/>
              </a:rPr>
              <a:t>funzione </a:t>
            </a:r>
            <a:r>
              <a:rPr lang="it-IT" altLang="it-IT" dirty="0">
                <a:cs typeface="Arial" charset="0"/>
              </a:rPr>
              <a:t>degli oggetti </a:t>
            </a:r>
          </a:p>
          <a:p>
            <a:pPr marL="457200" indent="-457200">
              <a:buFont typeface="Wingdings" charset="2"/>
              <a:buChar char="§"/>
            </a:pPr>
            <a:r>
              <a:rPr lang="it-IT" altLang="it-IT" dirty="0">
                <a:cs typeface="Arial" charset="0"/>
              </a:rPr>
              <a:t>informazioni </a:t>
            </a:r>
            <a:r>
              <a:rPr lang="it-IT" altLang="it-IT" i="1" dirty="0">
                <a:cs typeface="Arial" charset="0"/>
              </a:rPr>
              <a:t>percettive </a:t>
            </a:r>
            <a:r>
              <a:rPr lang="it-IT" altLang="it-IT" dirty="0">
                <a:cs typeface="Arial" charset="0"/>
              </a:rPr>
              <a:t>legate alle diverse modalità </a:t>
            </a:r>
          </a:p>
          <a:p>
            <a:pPr marL="457200" indent="-457200">
              <a:buFont typeface="Wingdings" charset="2"/>
              <a:buChar char="§"/>
            </a:pPr>
            <a:r>
              <a:rPr lang="it-IT" altLang="it-IT" dirty="0">
                <a:cs typeface="Arial" charset="0"/>
              </a:rPr>
              <a:t>informazioni sulle </a:t>
            </a:r>
            <a:r>
              <a:rPr lang="it-IT" altLang="it-IT" i="1" dirty="0">
                <a:cs typeface="Arial" charset="0"/>
              </a:rPr>
              <a:t>relazioni </a:t>
            </a:r>
            <a:r>
              <a:rPr lang="it-IT" altLang="it-IT" dirty="0">
                <a:cs typeface="Arial" charset="0"/>
              </a:rPr>
              <a:t>tra oggetti</a:t>
            </a:r>
          </a:p>
          <a:p>
            <a:endParaRPr lang="it-IT" altLang="it-IT" dirty="0">
              <a:cs typeface="Arial" charset="0"/>
            </a:endParaRPr>
          </a:p>
          <a:p>
            <a:pPr algn="just"/>
            <a:endParaRPr lang="it-IT" alt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3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608512"/>
          </a:xfrm>
        </p:spPr>
        <p:txBody>
          <a:bodyPr>
            <a:normAutofit/>
          </a:bodyPr>
          <a:lstStyle/>
          <a:p>
            <a:r>
              <a:rPr lang="it-IT" altLang="it-IT" dirty="0">
                <a:cs typeface="Arial" charset="0"/>
              </a:rPr>
              <a:t>Il formato in cui sono rappresentate le conoscenze concettuali è </a:t>
            </a:r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astratto</a:t>
            </a:r>
            <a:r>
              <a:rPr lang="it-IT" altLang="it-IT" dirty="0">
                <a:cs typeface="Arial" charset="0"/>
              </a:rPr>
              <a:t>, cioè slegato dalla specifica modalità di elaborazione (riconoscimento o produzione)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Il riconoscimento e l’uso dei concetti è </a:t>
            </a:r>
          </a:p>
          <a:p>
            <a:pPr marL="342900" indent="-342900">
              <a:buFont typeface="Wingdings" charset="2"/>
              <a:buChar char="§"/>
            </a:pPr>
            <a:r>
              <a:rPr lang="it-IT" altLang="it-IT" i="1" dirty="0">
                <a:cs typeface="Arial" charset="0"/>
              </a:rPr>
              <a:t>veloce </a:t>
            </a:r>
            <a:r>
              <a:rPr lang="it-IT" altLang="it-IT" dirty="0">
                <a:cs typeface="Arial" charset="0"/>
              </a:rPr>
              <a:t>(per es. giudicare se un gatto ha la coda, richiede meno di 500 </a:t>
            </a:r>
            <a:r>
              <a:rPr lang="it-IT" altLang="it-IT" dirty="0" err="1">
                <a:cs typeface="Arial" charset="0"/>
              </a:rPr>
              <a:t>msec</a:t>
            </a:r>
            <a:r>
              <a:rPr lang="it-IT" altLang="it-IT" dirty="0">
                <a:cs typeface="Arial" charset="0"/>
              </a:rPr>
              <a:t>)</a:t>
            </a:r>
            <a:endParaRPr lang="it-IT" altLang="it-IT" i="1" dirty="0">
              <a:cs typeface="Arial" charset="0"/>
            </a:endParaRPr>
          </a:p>
          <a:p>
            <a:pPr marL="342900" indent="-342900">
              <a:buFont typeface="Wingdings" charset="2"/>
              <a:buChar char="§"/>
            </a:pPr>
            <a:r>
              <a:rPr lang="it-IT" altLang="it-IT" i="1" dirty="0">
                <a:cs typeface="Arial" charset="0"/>
              </a:rPr>
              <a:t>automatico </a:t>
            </a:r>
            <a:r>
              <a:rPr lang="it-IT" altLang="it-IT" dirty="0">
                <a:cs typeface="Arial" charset="0"/>
              </a:rPr>
              <a:t>(è impossibile non codificare il significato di una parola familiare)</a:t>
            </a:r>
          </a:p>
          <a:p>
            <a:endParaRPr lang="it-IT" altLang="it-IT" dirty="0">
              <a:cs typeface="Arial" charset="0"/>
            </a:endParaRPr>
          </a:p>
          <a:p>
            <a:endParaRPr lang="it-IT" altLang="it-IT" dirty="0">
              <a:cs typeface="Arial" charset="0"/>
            </a:endParaRP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2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608512"/>
          </a:xfrm>
        </p:spPr>
        <p:txBody>
          <a:bodyPr/>
          <a:lstStyle/>
          <a:p>
            <a:r>
              <a:rPr lang="it-IT" dirty="0"/>
              <a:t>I concetti </a:t>
            </a:r>
            <a:r>
              <a:rPr lang="it-IT" i="1" dirty="0"/>
              <a:t>non sono isolati </a:t>
            </a:r>
            <a:r>
              <a:rPr lang="it-IT" dirty="0"/>
              <a:t>l’uno dall’altro </a:t>
            </a:r>
          </a:p>
          <a:p>
            <a:endParaRPr lang="it-IT" dirty="0"/>
          </a:p>
          <a:p>
            <a:r>
              <a:rPr lang="it-IT" dirty="0"/>
              <a:t>Ciascun concetto è </a:t>
            </a:r>
            <a:r>
              <a:rPr lang="it-IT" i="1" dirty="0"/>
              <a:t>legato semanticamente </a:t>
            </a:r>
            <a:r>
              <a:rPr lang="it-IT" dirty="0"/>
              <a:t>ad alcuni concetti (per es., «gatto» è legato a «topo», a «cane» a «formaggio», ecc.) ma non ad altri concetti (per es., «gatto» non è legato a «triciclo»)</a:t>
            </a:r>
          </a:p>
          <a:p>
            <a:endParaRPr lang="it-IT" dirty="0"/>
          </a:p>
          <a:p>
            <a:r>
              <a:rPr lang="it-IT" dirty="0"/>
              <a:t>Si formano così </a:t>
            </a:r>
            <a:r>
              <a:rPr lang="it-IT" i="1" dirty="0">
                <a:solidFill>
                  <a:srgbClr val="800000"/>
                </a:solidFill>
              </a:rPr>
              <a:t>gerarchie categoriali</a:t>
            </a:r>
            <a:r>
              <a:rPr lang="it-IT" dirty="0">
                <a:solidFill>
                  <a:srgbClr val="800000"/>
                </a:solidFill>
              </a:rPr>
              <a:t> (</a:t>
            </a:r>
            <a:r>
              <a:rPr lang="it-IT" dirty="0"/>
              <a:t>basate su relazioni tassonomiche: inclusione di classe) e </a:t>
            </a:r>
            <a:r>
              <a:rPr lang="it-IT" i="1" dirty="0">
                <a:solidFill>
                  <a:srgbClr val="800000"/>
                </a:solidFill>
              </a:rPr>
              <a:t>campi semantici </a:t>
            </a:r>
            <a:r>
              <a:rPr lang="it-IT" dirty="0"/>
              <a:t>(basati su relazioni associative)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0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4608512"/>
          </a:xfrm>
        </p:spPr>
        <p:txBody>
          <a:bodyPr>
            <a:normAutofit/>
          </a:bodyPr>
          <a:lstStyle/>
          <a:p>
            <a:r>
              <a:rPr lang="it-IT" altLang="it-IT" b="1" dirty="0">
                <a:solidFill>
                  <a:srgbClr val="800000"/>
                </a:solidFill>
                <a:cs typeface="Arial" charset="0"/>
              </a:rPr>
              <a:t>Modelli della memoria semantica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dirty="0">
                <a:cs typeface="Arial" charset="0"/>
              </a:rPr>
              <a:t>Riguardo al </a:t>
            </a:r>
            <a:r>
              <a:rPr lang="it-IT" altLang="it-IT" i="1" dirty="0">
                <a:cs typeface="Arial" charset="0"/>
              </a:rPr>
              <a:t>formato della rappresentazione</a:t>
            </a:r>
            <a:r>
              <a:rPr lang="it-IT" altLang="it-IT" dirty="0">
                <a:cs typeface="Arial" charset="0"/>
              </a:rPr>
              <a:t> si possono distinguere tre gruppi di modelli</a:t>
            </a:r>
          </a:p>
          <a:p>
            <a:endParaRPr lang="it-IT" altLang="it-IT" dirty="0">
              <a:cs typeface="Arial" charset="0"/>
            </a:endParaRPr>
          </a:p>
          <a:p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Modelli della rappresentazione astratta</a:t>
            </a:r>
          </a:p>
          <a:p>
            <a:r>
              <a:rPr lang="it-IT" altLang="it-IT" dirty="0">
                <a:cs typeface="Arial" charset="0"/>
              </a:rPr>
              <a:t>Le informazioni sono mantenute nella memoria semantica in un </a:t>
            </a:r>
            <a:r>
              <a:rPr lang="it-IT" altLang="it-IT" i="1" dirty="0">
                <a:cs typeface="Arial" charset="0"/>
              </a:rPr>
              <a:t>formato </a:t>
            </a:r>
            <a:r>
              <a:rPr lang="it-IT" altLang="it-IT" i="1" dirty="0" err="1">
                <a:cs typeface="Arial" charset="0"/>
              </a:rPr>
              <a:t>amodale</a:t>
            </a:r>
            <a:r>
              <a:rPr lang="it-IT" altLang="it-IT" i="1" dirty="0">
                <a:cs typeface="Arial" charset="0"/>
              </a:rPr>
              <a:t> </a:t>
            </a:r>
            <a:r>
              <a:rPr lang="it-IT" altLang="it-IT" dirty="0">
                <a:cs typeface="Arial" charset="0"/>
              </a:rPr>
              <a:t>(slegato </a:t>
            </a:r>
            <a:r>
              <a:rPr lang="it-IT" dirty="0"/>
              <a:t>dalla specifica modalità di elaborazione</a:t>
            </a:r>
            <a:r>
              <a:rPr lang="it-IT" altLang="it-IT" dirty="0">
                <a:cs typeface="Arial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5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4968552"/>
          </a:xfrm>
        </p:spPr>
        <p:txBody>
          <a:bodyPr/>
          <a:lstStyle/>
          <a:p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Modelli per esemplari</a:t>
            </a:r>
          </a:p>
          <a:p>
            <a:r>
              <a:rPr lang="it-IT" altLang="it-IT" dirty="0">
                <a:cs typeface="Arial" charset="0"/>
              </a:rPr>
              <a:t>Il sistema concettuale è costituito dalle </a:t>
            </a:r>
            <a:r>
              <a:rPr lang="it-IT" altLang="it-IT" i="1" dirty="0">
                <a:cs typeface="Arial" charset="0"/>
              </a:rPr>
              <a:t>tracce mnestiche degli esemplari che sono stati codificati nel tempo</a:t>
            </a:r>
          </a:p>
          <a:p>
            <a:pPr marL="342900" indent="-342900">
              <a:buFont typeface="Wingdings" charset="2"/>
              <a:buChar char="§"/>
            </a:pPr>
            <a:r>
              <a:rPr lang="it-IT" dirty="0"/>
              <a:t>Per es. la rappresentazione del concetto «cane» è costituita dalle tracce mnestiche di tutte le situazioni che ho codificato in cui erano presenti dei cani</a:t>
            </a:r>
          </a:p>
          <a:p>
            <a:endParaRPr lang="it-IT" altLang="it-IT" i="1" dirty="0">
              <a:solidFill>
                <a:srgbClr val="800000"/>
              </a:solidFill>
              <a:cs typeface="Arial" charset="0"/>
            </a:endParaRPr>
          </a:p>
          <a:p>
            <a:r>
              <a:rPr lang="it-IT" altLang="it-IT" i="1" dirty="0">
                <a:solidFill>
                  <a:srgbClr val="800000"/>
                </a:solidFill>
                <a:cs typeface="Arial" charset="0"/>
              </a:rPr>
              <a:t>Modelli </a:t>
            </a:r>
            <a:r>
              <a:rPr lang="it-IT" altLang="it-IT" i="1" dirty="0" err="1">
                <a:solidFill>
                  <a:srgbClr val="800000"/>
                </a:solidFill>
                <a:cs typeface="Arial" charset="0"/>
              </a:rPr>
              <a:t>connessionisti</a:t>
            </a:r>
            <a:endParaRPr lang="it-IT" altLang="it-IT" i="1" dirty="0">
              <a:solidFill>
                <a:srgbClr val="800000"/>
              </a:solidFill>
              <a:cs typeface="Arial" charset="0"/>
            </a:endParaRPr>
          </a:p>
          <a:p>
            <a:r>
              <a:rPr lang="it-IT" dirty="0"/>
              <a:t>ciascun concetto corrisponde a un </a:t>
            </a:r>
            <a:r>
              <a:rPr lang="it-IT" i="1" dirty="0"/>
              <a:t>pattern di attivazione di un insieme di attributi di base</a:t>
            </a:r>
          </a:p>
          <a:p>
            <a:pPr marL="342900" indent="-342900">
              <a:buFont typeface="Wingdings" charset="2"/>
              <a:buChar char="§"/>
            </a:pPr>
            <a:r>
              <a:rPr lang="it-IT" dirty="0"/>
              <a:t>Tali attributi sono condivisi da un numero variabile di concetti</a:t>
            </a:r>
          </a:p>
          <a:p>
            <a:endParaRPr lang="it-IT" altLang="it-IT" i="1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92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categorizzazione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608512"/>
          </a:xfrm>
        </p:spPr>
        <p:txBody>
          <a:bodyPr>
            <a:normAutofit/>
          </a:bodyPr>
          <a:lstStyle/>
          <a:p>
            <a:r>
              <a:rPr lang="it-IT" altLang="it-IT" dirty="0"/>
              <a:t>Il processo di categorizzazione dà origine a insiemi più o meno ampi di elementi sulla base di uno o più criteri di classificazione</a:t>
            </a:r>
          </a:p>
          <a:p>
            <a:endParaRPr lang="it-IT" altLang="it-IT" dirty="0"/>
          </a:p>
          <a:p>
            <a:r>
              <a:rPr lang="it-IT" altLang="it-IT" i="1" dirty="0">
                <a:solidFill>
                  <a:srgbClr val="800000"/>
                </a:solidFill>
              </a:rPr>
              <a:t>Funzioni della categorizzazione</a:t>
            </a:r>
          </a:p>
          <a:p>
            <a:endParaRPr lang="it-IT" altLang="it-IT" dirty="0"/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Permette il </a:t>
            </a:r>
            <a:r>
              <a:rPr lang="it-IT" altLang="it-IT" i="1" dirty="0"/>
              <a:t>recupero inferenziale </a:t>
            </a:r>
            <a:r>
              <a:rPr lang="it-IT" altLang="it-IT" dirty="0"/>
              <a:t>di informazioni e caratteristiche non esplicitate </a:t>
            </a:r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Permette di </a:t>
            </a:r>
            <a:r>
              <a:rPr lang="it-IT" altLang="it-IT" i="1" dirty="0"/>
              <a:t>rilevare analogie e differenze </a:t>
            </a:r>
            <a:r>
              <a:rPr lang="it-IT" altLang="it-IT" dirty="0"/>
              <a:t>fra oggetti a diversi livelli di astrazione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38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4896544"/>
          </a:xfrm>
        </p:spPr>
        <p:txBody>
          <a:bodyPr/>
          <a:lstStyle/>
          <a:p>
            <a:endParaRPr lang="it-IT" altLang="it-IT" dirty="0"/>
          </a:p>
          <a:p>
            <a:pPr marL="342900" indent="-342900">
              <a:buFont typeface="Wingdings" charset="2"/>
              <a:buChar char="§"/>
            </a:pPr>
            <a:r>
              <a:rPr lang="it-IT" altLang="it-IT" i="1" dirty="0"/>
              <a:t>Semplifica l’analisi </a:t>
            </a:r>
            <a:r>
              <a:rPr lang="it-IT" altLang="it-IT" dirty="0"/>
              <a:t>dell’input ambientale ai fini del riconoscimento</a:t>
            </a:r>
          </a:p>
          <a:p>
            <a:pPr marL="342900" indent="-342900">
              <a:buFont typeface="Wingdings" charset="2"/>
              <a:buChar char="§"/>
            </a:pPr>
            <a:r>
              <a:rPr lang="it-IT" altLang="it-IT" dirty="0"/>
              <a:t>Permette di </a:t>
            </a:r>
            <a:r>
              <a:rPr lang="it-IT" altLang="it-IT" i="1" dirty="0"/>
              <a:t>produrre risposte comportamentali </a:t>
            </a:r>
            <a:r>
              <a:rPr lang="it-IT" altLang="it-IT" dirty="0"/>
              <a:t>riferite a una classe di oggetti cognitivamente equivalenti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06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10442</TotalTime>
  <Words>1026</Words>
  <Application>Microsoft Macintosh PowerPoint</Application>
  <PresentationFormat>Presentazione su schermo (4:3)</PresentationFormat>
  <Paragraphs>121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di Office</vt:lpstr>
      <vt:lpstr>Capitolo ottavo</vt:lpstr>
      <vt:lpstr>Memoria semantica e memoria episodica</vt:lpstr>
      <vt:lpstr>Il contenuto della memoria semantica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categorizzazione</vt:lpstr>
      <vt:lpstr>Presentazione standard di PowerPoint</vt:lpstr>
      <vt:lpstr>La struttura gerarchica delle categorie</vt:lpstr>
      <vt:lpstr>Presentazione standard di PowerPoint</vt:lpstr>
      <vt:lpstr>Presentazione standard di PowerPoint</vt:lpstr>
      <vt:lpstr>La struttura interna delle categorie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Disturbi neuropsicologici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raffaele sperandeo</cp:lastModifiedBy>
  <cp:revision>1192</cp:revision>
  <dcterms:created xsi:type="dcterms:W3CDTF">2014-07-28T14:21:47Z</dcterms:created>
  <dcterms:modified xsi:type="dcterms:W3CDTF">2022-03-15T06:49:15Z</dcterms:modified>
</cp:coreProperties>
</file>